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8288000" cy="10287000"/>
  <p:notesSz cx="6858000" cy="9144000"/>
  <p:embeddedFontLst>
    <p:embeddedFont>
      <p:font typeface="Calibri" panose="020F0502020204030204" pitchFamily="34" charset="0"/>
      <p:regular r:id="rId17"/>
      <p:bold r:id="rId18"/>
      <p:italic r:id="rId19"/>
      <p:boldItalic r:id="rId20"/>
    </p:embeddedFont>
    <p:embeddedFont>
      <p:font typeface="Montserrat"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7" d="100"/>
          <a:sy n="47" d="100"/>
        </p:scale>
        <p:origin x="696"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jpeg>
</file>

<file path=ppt/media/image11.jpeg>
</file>

<file path=ppt/media/image12.jpeg>
</file>

<file path=ppt/media/image13.jpeg>
</file>

<file path=ppt/media/image14.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08-May-22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08-May-22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08-May-22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08-May-22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08-May-22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08-May-22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08-May-22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08-May-22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08-May-22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08-May-22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08-May-22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08-May-22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666" b="7666"/>
          <a:stretch>
            <a:fillRect/>
          </a:stretch>
        </p:blipFill>
        <p:spPr>
          <a:xfrm>
            <a:off x="0" y="0"/>
            <a:ext cx="18288000" cy="10287000"/>
          </a:xfrm>
          <a:prstGeom prst="rect">
            <a:avLst/>
          </a:prstGeom>
        </p:spPr>
      </p:pic>
      <p:pic>
        <p:nvPicPr>
          <p:cNvPr id="3" name="Picture 3"/>
          <p:cNvPicPr>
            <a:picLocks noChangeAspect="1"/>
          </p:cNvPicPr>
          <p:nvPr/>
        </p:nvPicPr>
        <p:blipFill>
          <a:blip r:embed="rId3"/>
          <a:srcRect l="22242" r="21788"/>
          <a:stretch>
            <a:fillRect/>
          </a:stretch>
        </p:blipFill>
        <p:spPr>
          <a:xfrm>
            <a:off x="0" y="0"/>
            <a:ext cx="3914744" cy="3996854"/>
          </a:xfrm>
          <a:prstGeom prst="rect">
            <a:avLst/>
          </a:prstGeom>
        </p:spPr>
      </p:pic>
      <p:sp>
        <p:nvSpPr>
          <p:cNvPr id="4" name="TextBox 4"/>
          <p:cNvSpPr txBox="1"/>
          <p:nvPr/>
        </p:nvSpPr>
        <p:spPr>
          <a:xfrm>
            <a:off x="0" y="5431465"/>
            <a:ext cx="15721896" cy="2337442"/>
          </a:xfrm>
          <a:prstGeom prst="rect">
            <a:avLst/>
          </a:prstGeom>
        </p:spPr>
        <p:txBody>
          <a:bodyPr lIns="0" tIns="0" rIns="0" bIns="0" rtlCol="0" anchor="t">
            <a:spAutoFit/>
          </a:bodyPr>
          <a:lstStyle/>
          <a:p>
            <a:pPr>
              <a:lnSpc>
                <a:spcPts val="6160"/>
              </a:lnSpc>
            </a:pPr>
            <a:r>
              <a:rPr lang="en-US" sz="5600">
                <a:solidFill>
                  <a:srgbClr val="D9D9D9"/>
                </a:solidFill>
                <a:latin typeface="Montserrat"/>
              </a:rPr>
              <a:t> Novel Business                   </a:t>
            </a:r>
          </a:p>
          <a:p>
            <a:pPr>
              <a:lnSpc>
                <a:spcPts val="6160"/>
              </a:lnSpc>
            </a:pPr>
            <a:r>
              <a:rPr lang="en-US" sz="5600">
                <a:solidFill>
                  <a:srgbClr val="D9D9D9"/>
                </a:solidFill>
                <a:latin typeface="Montserrat"/>
              </a:rPr>
              <a:t> Consultants</a:t>
            </a:r>
          </a:p>
          <a:p>
            <a:pPr marL="0" lvl="0" indent="0">
              <a:lnSpc>
                <a:spcPts val="6050"/>
              </a:lnSpc>
            </a:pPr>
            <a:r>
              <a:rPr lang="en-US" sz="5500">
                <a:solidFill>
                  <a:srgbClr val="D9D9D9"/>
                </a:solidFill>
                <a:latin typeface="Montserrat"/>
              </a:rPr>
              <a:t> Company Profile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1102" b="9322"/>
          <a:stretch>
            <a:fillRect/>
          </a:stretch>
        </p:blipFill>
        <p:spPr>
          <a:xfrm>
            <a:off x="0" y="0"/>
            <a:ext cx="18288000" cy="10287000"/>
          </a:xfrm>
          <a:prstGeom prst="rect">
            <a:avLst/>
          </a:prstGeom>
        </p:spPr>
      </p:pic>
      <p:sp>
        <p:nvSpPr>
          <p:cNvPr id="3" name="TextBox 3"/>
          <p:cNvSpPr txBox="1"/>
          <p:nvPr/>
        </p:nvSpPr>
        <p:spPr>
          <a:xfrm>
            <a:off x="2094970" y="419100"/>
            <a:ext cx="14084886" cy="1219200"/>
          </a:xfrm>
          <a:prstGeom prst="rect">
            <a:avLst/>
          </a:prstGeom>
        </p:spPr>
        <p:txBody>
          <a:bodyPr lIns="0" tIns="0" rIns="0" bIns="0" rtlCol="0" anchor="t">
            <a:spAutoFit/>
          </a:bodyPr>
          <a:lstStyle/>
          <a:p>
            <a:pPr marL="0" lvl="0" indent="0">
              <a:lnSpc>
                <a:spcPts val="9600"/>
              </a:lnSpc>
              <a:spcBef>
                <a:spcPct val="0"/>
              </a:spcBef>
            </a:pPr>
            <a:r>
              <a:rPr lang="en-US" sz="8000">
                <a:solidFill>
                  <a:srgbClr val="FFFFFF"/>
                </a:solidFill>
                <a:latin typeface="Montserrat"/>
              </a:rPr>
              <a:t>Project Managment</a:t>
            </a:r>
          </a:p>
        </p:txBody>
      </p:sp>
      <p:sp>
        <p:nvSpPr>
          <p:cNvPr id="4" name="TextBox 4"/>
          <p:cNvSpPr txBox="1"/>
          <p:nvPr/>
        </p:nvSpPr>
        <p:spPr>
          <a:xfrm>
            <a:off x="2094970" y="2102920"/>
            <a:ext cx="14938621" cy="6139495"/>
          </a:xfrm>
          <a:prstGeom prst="rect">
            <a:avLst/>
          </a:prstGeom>
        </p:spPr>
        <p:txBody>
          <a:bodyPr lIns="0" tIns="0" rIns="0" bIns="0" rtlCol="0" anchor="t">
            <a:spAutoFit/>
          </a:bodyPr>
          <a:lstStyle/>
          <a:p>
            <a:pPr>
              <a:lnSpc>
                <a:spcPts val="5412"/>
              </a:lnSpc>
            </a:pPr>
            <a:r>
              <a:rPr lang="en-US" sz="3608">
                <a:solidFill>
                  <a:srgbClr val="FFFFFF"/>
                </a:solidFill>
                <a:latin typeface="Montserrat"/>
              </a:rPr>
              <a:t>Our Project management services include:</a:t>
            </a:r>
          </a:p>
          <a:p>
            <a:pPr marL="779055" lvl="1" indent="-389528">
              <a:lnSpc>
                <a:spcPts val="5412"/>
              </a:lnSpc>
              <a:buFont typeface="Arial"/>
              <a:buChar char="•"/>
            </a:pPr>
            <a:r>
              <a:rPr lang="en-US" sz="3608">
                <a:solidFill>
                  <a:srgbClr val="FFFFFF"/>
                </a:solidFill>
                <a:latin typeface="Montserrat"/>
              </a:rPr>
              <a:t>Project's idea development and research</a:t>
            </a:r>
          </a:p>
          <a:p>
            <a:pPr marL="779055" lvl="1" indent="-389528">
              <a:lnSpc>
                <a:spcPts val="5412"/>
              </a:lnSpc>
              <a:buFont typeface="Arial"/>
              <a:buChar char="•"/>
            </a:pPr>
            <a:r>
              <a:rPr lang="en-US" sz="3608">
                <a:solidFill>
                  <a:srgbClr val="FFFFFF"/>
                </a:solidFill>
                <a:latin typeface="Montserrat"/>
              </a:rPr>
              <a:t>Project planning &amp; Activity scheduling</a:t>
            </a:r>
          </a:p>
          <a:p>
            <a:pPr marL="779055" lvl="1" indent="-389528">
              <a:lnSpc>
                <a:spcPts val="5412"/>
              </a:lnSpc>
              <a:buFont typeface="Arial"/>
              <a:buChar char="•"/>
            </a:pPr>
            <a:r>
              <a:rPr lang="en-US" sz="3608">
                <a:solidFill>
                  <a:srgbClr val="FFFFFF"/>
                </a:solidFill>
                <a:latin typeface="Montserrat"/>
              </a:rPr>
              <a:t>Project's  Business Model creation</a:t>
            </a:r>
          </a:p>
          <a:p>
            <a:pPr marL="779055" lvl="1" indent="-389528">
              <a:lnSpc>
                <a:spcPts val="5412"/>
              </a:lnSpc>
              <a:buFont typeface="Arial"/>
              <a:buChar char="•"/>
            </a:pPr>
            <a:r>
              <a:rPr lang="en-US" sz="3608">
                <a:solidFill>
                  <a:srgbClr val="FFFFFF"/>
                </a:solidFill>
                <a:latin typeface="Montserrat"/>
              </a:rPr>
              <a:t>Market Analysis &amp; Market Strategy(SWOT,PESTEL&amp; Porter's 5)</a:t>
            </a:r>
          </a:p>
          <a:p>
            <a:pPr marL="779055" lvl="1" indent="-389528">
              <a:lnSpc>
                <a:spcPts val="5412"/>
              </a:lnSpc>
              <a:buFont typeface="Arial"/>
              <a:buChar char="•"/>
            </a:pPr>
            <a:r>
              <a:rPr lang="en-US" sz="3608">
                <a:solidFill>
                  <a:srgbClr val="FFFFFF"/>
                </a:solidFill>
                <a:latin typeface="Montserrat"/>
              </a:rPr>
              <a:t>Risk Analysis &amp; Mitigation</a:t>
            </a:r>
          </a:p>
          <a:p>
            <a:pPr marL="779055" lvl="1" indent="-389528">
              <a:lnSpc>
                <a:spcPts val="5412"/>
              </a:lnSpc>
              <a:buFont typeface="Arial"/>
              <a:buChar char="•"/>
            </a:pPr>
            <a:r>
              <a:rPr lang="en-US" sz="3608">
                <a:solidFill>
                  <a:srgbClr val="FFFFFF"/>
                </a:solidFill>
                <a:latin typeface="Montserrat"/>
              </a:rPr>
              <a:t>Financial Analysis &amp; Modelling</a:t>
            </a:r>
          </a:p>
          <a:p>
            <a:pPr marL="779055" lvl="1" indent="-389528">
              <a:lnSpc>
                <a:spcPts val="5412"/>
              </a:lnSpc>
              <a:buFont typeface="Arial"/>
              <a:buChar char="•"/>
            </a:pPr>
            <a:r>
              <a:rPr lang="en-US" sz="3608">
                <a:solidFill>
                  <a:srgbClr val="FFFFFF"/>
                </a:solidFill>
                <a:latin typeface="Montserrat"/>
              </a:rPr>
              <a:t>Project performance evaluation</a:t>
            </a:r>
          </a:p>
          <a:p>
            <a:pPr marL="779055" lvl="1" indent="-389528" algn="l">
              <a:lnSpc>
                <a:spcPts val="5412"/>
              </a:lnSpc>
              <a:buFont typeface="Arial"/>
              <a:buChar char="•"/>
            </a:pPr>
            <a:r>
              <a:rPr lang="en-US" sz="3608">
                <a:solidFill>
                  <a:srgbClr val="FFFFFF"/>
                </a:solidFill>
                <a:latin typeface="Montserrat"/>
              </a:rPr>
              <a:t>Project Progress &amp; Timelines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8000" cy="10287000"/>
          </a:xfrm>
          <a:prstGeom prst="rect">
            <a:avLst/>
          </a:prstGeom>
        </p:spPr>
      </p:pic>
      <p:sp>
        <p:nvSpPr>
          <p:cNvPr id="3" name="TextBox 3"/>
          <p:cNvSpPr txBox="1"/>
          <p:nvPr/>
        </p:nvSpPr>
        <p:spPr>
          <a:xfrm>
            <a:off x="2099361" y="1028700"/>
            <a:ext cx="14084886" cy="1219200"/>
          </a:xfrm>
          <a:prstGeom prst="rect">
            <a:avLst/>
          </a:prstGeom>
        </p:spPr>
        <p:txBody>
          <a:bodyPr lIns="0" tIns="0" rIns="0" bIns="0" rtlCol="0" anchor="t">
            <a:spAutoFit/>
          </a:bodyPr>
          <a:lstStyle/>
          <a:p>
            <a:pPr marL="0" lvl="0" indent="0">
              <a:lnSpc>
                <a:spcPts val="9600"/>
              </a:lnSpc>
              <a:spcBef>
                <a:spcPct val="0"/>
              </a:spcBef>
            </a:pPr>
            <a:r>
              <a:rPr lang="en-US" sz="8000">
                <a:solidFill>
                  <a:srgbClr val="D9D9D9"/>
                </a:solidFill>
                <a:latin typeface="Montserrat"/>
              </a:rPr>
              <a:t>Financial Services</a:t>
            </a:r>
          </a:p>
        </p:txBody>
      </p:sp>
      <p:sp>
        <p:nvSpPr>
          <p:cNvPr id="4" name="TextBox 4"/>
          <p:cNvSpPr txBox="1"/>
          <p:nvPr/>
        </p:nvSpPr>
        <p:spPr>
          <a:xfrm>
            <a:off x="2094970" y="3013021"/>
            <a:ext cx="14089277" cy="5438776"/>
          </a:xfrm>
          <a:prstGeom prst="rect">
            <a:avLst/>
          </a:prstGeom>
        </p:spPr>
        <p:txBody>
          <a:bodyPr lIns="0" tIns="0" rIns="0" bIns="0" rtlCol="0" anchor="t">
            <a:spAutoFit/>
          </a:bodyPr>
          <a:lstStyle/>
          <a:p>
            <a:pPr marL="928361" lvl="1" indent="-464181">
              <a:lnSpc>
                <a:spcPts val="6449"/>
              </a:lnSpc>
              <a:buFont typeface="Arial"/>
              <a:buChar char="•"/>
            </a:pPr>
            <a:r>
              <a:rPr lang="en-US" sz="4299">
                <a:solidFill>
                  <a:srgbClr val="D9D9D9"/>
                </a:solidFill>
                <a:latin typeface="Montserrat"/>
              </a:rPr>
              <a:t>Financial Planning</a:t>
            </a:r>
          </a:p>
          <a:p>
            <a:pPr marL="928361" lvl="1" indent="-464181">
              <a:lnSpc>
                <a:spcPts val="6449"/>
              </a:lnSpc>
              <a:buFont typeface="Arial"/>
              <a:buChar char="•"/>
            </a:pPr>
            <a:r>
              <a:rPr lang="en-US" sz="4299">
                <a:solidFill>
                  <a:srgbClr val="D9D9D9"/>
                </a:solidFill>
                <a:latin typeface="Montserrat"/>
              </a:rPr>
              <a:t>Financial Projections</a:t>
            </a:r>
          </a:p>
          <a:p>
            <a:pPr marL="928361" lvl="1" indent="-464181">
              <a:lnSpc>
                <a:spcPts val="6449"/>
              </a:lnSpc>
              <a:buFont typeface="Arial"/>
              <a:buChar char="•"/>
            </a:pPr>
            <a:r>
              <a:rPr lang="en-US" sz="4299">
                <a:solidFill>
                  <a:srgbClr val="D9D9D9"/>
                </a:solidFill>
                <a:latin typeface="Montserrat"/>
              </a:rPr>
              <a:t>Financial Analysis</a:t>
            </a:r>
          </a:p>
          <a:p>
            <a:pPr marL="928361" lvl="1" indent="-464181">
              <a:lnSpc>
                <a:spcPts val="6449"/>
              </a:lnSpc>
              <a:buFont typeface="Arial"/>
              <a:buChar char="•"/>
            </a:pPr>
            <a:r>
              <a:rPr lang="en-US" sz="4299">
                <a:solidFill>
                  <a:srgbClr val="D9D9D9"/>
                </a:solidFill>
                <a:latin typeface="Montserrat"/>
              </a:rPr>
              <a:t>Financial Modelling</a:t>
            </a:r>
          </a:p>
          <a:p>
            <a:pPr marL="928361" lvl="1" indent="-464181">
              <a:lnSpc>
                <a:spcPts val="6449"/>
              </a:lnSpc>
              <a:buFont typeface="Arial"/>
              <a:buChar char="•"/>
            </a:pPr>
            <a:r>
              <a:rPr lang="en-US" sz="4299">
                <a:solidFill>
                  <a:srgbClr val="D9D9D9"/>
                </a:solidFill>
                <a:latin typeface="Montserrat"/>
              </a:rPr>
              <a:t>Financial Accounting</a:t>
            </a:r>
          </a:p>
          <a:p>
            <a:pPr>
              <a:lnSpc>
                <a:spcPts val="6449"/>
              </a:lnSpc>
            </a:pPr>
            <a:endParaRPr lang="en-US" sz="4299">
              <a:solidFill>
                <a:srgbClr val="D9D9D9"/>
              </a:solidFill>
              <a:latin typeface="Montserrat"/>
            </a:endParaRPr>
          </a:p>
          <a:p>
            <a:pPr marL="0" lvl="0" indent="0" algn="r">
              <a:lnSpc>
                <a:spcPts val="4799"/>
              </a:lnSpc>
              <a:spcBef>
                <a:spcPct val="0"/>
              </a:spcBef>
            </a:pPr>
            <a:r>
              <a:rPr lang="en-US" sz="3199">
                <a:solidFill>
                  <a:srgbClr val="D9D9D9"/>
                </a:solidFill>
                <a:latin typeface="Montserrat"/>
              </a:rPr>
              <a:t>continued</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41" b="12541"/>
          <a:stretch>
            <a:fillRect/>
          </a:stretch>
        </p:blipFill>
        <p:spPr>
          <a:xfrm>
            <a:off x="0" y="0"/>
            <a:ext cx="18288000" cy="10287000"/>
          </a:xfrm>
          <a:prstGeom prst="rect">
            <a:avLst/>
          </a:prstGeom>
        </p:spPr>
      </p:pic>
      <p:sp>
        <p:nvSpPr>
          <p:cNvPr id="3" name="TextBox 3"/>
          <p:cNvSpPr txBox="1"/>
          <p:nvPr/>
        </p:nvSpPr>
        <p:spPr>
          <a:xfrm>
            <a:off x="2094970" y="1028700"/>
            <a:ext cx="14084886" cy="1171575"/>
          </a:xfrm>
          <a:prstGeom prst="rect">
            <a:avLst/>
          </a:prstGeom>
        </p:spPr>
        <p:txBody>
          <a:bodyPr lIns="0" tIns="0" rIns="0" bIns="0" rtlCol="0" anchor="t">
            <a:spAutoFit/>
          </a:bodyPr>
          <a:lstStyle/>
          <a:p>
            <a:pPr marL="0" lvl="0" indent="0">
              <a:lnSpc>
                <a:spcPts val="9240"/>
              </a:lnSpc>
              <a:spcBef>
                <a:spcPct val="0"/>
              </a:spcBef>
            </a:pPr>
            <a:r>
              <a:rPr lang="en-US" sz="7700">
                <a:solidFill>
                  <a:srgbClr val="D9D9D9"/>
                </a:solidFill>
                <a:latin typeface="Montserrat"/>
              </a:rPr>
              <a:t>Financial Planning</a:t>
            </a:r>
          </a:p>
        </p:txBody>
      </p:sp>
      <p:sp>
        <p:nvSpPr>
          <p:cNvPr id="4" name="TextBox 4"/>
          <p:cNvSpPr txBox="1"/>
          <p:nvPr/>
        </p:nvSpPr>
        <p:spPr>
          <a:xfrm>
            <a:off x="2094970" y="2975228"/>
            <a:ext cx="14089277" cy="6044566"/>
          </a:xfrm>
          <a:prstGeom prst="rect">
            <a:avLst/>
          </a:prstGeom>
        </p:spPr>
        <p:txBody>
          <a:bodyPr lIns="0" tIns="0" rIns="0" bIns="0" rtlCol="0" anchor="t">
            <a:spAutoFit/>
          </a:bodyPr>
          <a:lstStyle/>
          <a:p>
            <a:pPr>
              <a:lnSpc>
                <a:spcPts val="5399"/>
              </a:lnSpc>
            </a:pPr>
            <a:r>
              <a:rPr lang="en-US" sz="3599">
                <a:solidFill>
                  <a:srgbClr val="D9D9D9"/>
                </a:solidFill>
                <a:latin typeface="Montserrat"/>
              </a:rPr>
              <a:t>Our Financial planning services  include:</a:t>
            </a:r>
          </a:p>
          <a:p>
            <a:pPr marL="777235" lvl="1" indent="-388618">
              <a:lnSpc>
                <a:spcPts val="5399"/>
              </a:lnSpc>
              <a:buFont typeface="Arial"/>
              <a:buChar char="•"/>
            </a:pPr>
            <a:r>
              <a:rPr lang="en-US" sz="3599">
                <a:solidFill>
                  <a:srgbClr val="D9D9D9"/>
                </a:solidFill>
                <a:latin typeface="Montserrat"/>
              </a:rPr>
              <a:t>Estimation of capital required in a project or investment.</a:t>
            </a:r>
          </a:p>
          <a:p>
            <a:pPr marL="777235" lvl="1" indent="-388618">
              <a:lnSpc>
                <a:spcPts val="5399"/>
              </a:lnSpc>
              <a:buFont typeface="Arial"/>
              <a:buChar char="•"/>
            </a:pPr>
            <a:r>
              <a:rPr lang="en-US" sz="3599">
                <a:solidFill>
                  <a:srgbClr val="D9D9D9"/>
                </a:solidFill>
                <a:latin typeface="Montserrat"/>
              </a:rPr>
              <a:t>Framing of the financial policies for procurement, investment and fund administration of an enterprise.</a:t>
            </a:r>
          </a:p>
          <a:p>
            <a:pPr marL="777235" lvl="1" indent="-388618">
              <a:lnSpc>
                <a:spcPts val="5399"/>
              </a:lnSpc>
              <a:buFont typeface="Arial"/>
              <a:buChar char="•"/>
            </a:pPr>
            <a:r>
              <a:rPr lang="en-US" sz="3599">
                <a:solidFill>
                  <a:srgbClr val="D9D9D9"/>
                </a:solidFill>
                <a:latin typeface="Montserrat"/>
              </a:rPr>
              <a:t>Framing of the financial process(cash control, cash flow, lending and borrowing).</a:t>
            </a:r>
          </a:p>
          <a:p>
            <a:pPr marL="777235" lvl="1" indent="-388618">
              <a:lnSpc>
                <a:spcPts val="5399"/>
              </a:lnSpc>
              <a:buFont typeface="Arial"/>
              <a:buChar char="•"/>
            </a:pPr>
            <a:r>
              <a:rPr lang="en-US" sz="3599">
                <a:solidFill>
                  <a:srgbClr val="D9D9D9"/>
                </a:solidFill>
                <a:latin typeface="Montserrat"/>
              </a:rPr>
              <a:t>Determination of capital structure(Optimal Capital to be invested)</a:t>
            </a:r>
          </a:p>
          <a:p>
            <a:pPr algn="l">
              <a:lnSpc>
                <a:spcPts val="5399"/>
              </a:lnSpc>
            </a:pPr>
            <a:endParaRPr lang="en-US" sz="3599">
              <a:solidFill>
                <a:srgbClr val="D9D9D9"/>
              </a:solidFill>
              <a:latin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8000" cy="10287000"/>
          </a:xfrm>
          <a:prstGeom prst="rect">
            <a:avLst/>
          </a:prstGeom>
        </p:spPr>
      </p:pic>
      <p:sp>
        <p:nvSpPr>
          <p:cNvPr id="3" name="TextBox 3"/>
          <p:cNvSpPr txBox="1"/>
          <p:nvPr/>
        </p:nvSpPr>
        <p:spPr>
          <a:xfrm>
            <a:off x="2094970" y="1257309"/>
            <a:ext cx="14084886" cy="1200150"/>
          </a:xfrm>
          <a:prstGeom prst="rect">
            <a:avLst/>
          </a:prstGeom>
        </p:spPr>
        <p:txBody>
          <a:bodyPr lIns="0" tIns="0" rIns="0" bIns="0" rtlCol="0" anchor="t">
            <a:spAutoFit/>
          </a:bodyPr>
          <a:lstStyle/>
          <a:p>
            <a:pPr marL="0" lvl="0" indent="0">
              <a:lnSpc>
                <a:spcPts val="9599"/>
              </a:lnSpc>
              <a:spcBef>
                <a:spcPct val="0"/>
              </a:spcBef>
            </a:pPr>
            <a:r>
              <a:rPr lang="en-US" sz="7999">
                <a:solidFill>
                  <a:srgbClr val="D9D9D9"/>
                </a:solidFill>
                <a:latin typeface="Montserrat"/>
              </a:rPr>
              <a:t>Financial Projections</a:t>
            </a:r>
          </a:p>
        </p:txBody>
      </p:sp>
      <p:sp>
        <p:nvSpPr>
          <p:cNvPr id="4" name="TextBox 4"/>
          <p:cNvSpPr txBox="1"/>
          <p:nvPr/>
        </p:nvSpPr>
        <p:spPr>
          <a:xfrm>
            <a:off x="2094970" y="3141148"/>
            <a:ext cx="14674681" cy="6117152"/>
          </a:xfrm>
          <a:prstGeom prst="rect">
            <a:avLst/>
          </a:prstGeom>
        </p:spPr>
        <p:txBody>
          <a:bodyPr lIns="0" tIns="0" rIns="0" bIns="0" rtlCol="0" anchor="t">
            <a:spAutoFit/>
          </a:bodyPr>
          <a:lstStyle/>
          <a:p>
            <a:pPr>
              <a:lnSpc>
                <a:spcPts val="5468"/>
              </a:lnSpc>
            </a:pPr>
            <a:r>
              <a:rPr lang="en-US" sz="3645">
                <a:solidFill>
                  <a:srgbClr val="D9D9D9"/>
                </a:solidFill>
                <a:latin typeface="Montserrat"/>
              </a:rPr>
              <a:t>Our Financial Projection Service involves the analysis of future and recent financial data and based on the analysis, prepare reports and projections of future revenue and expenses.</a:t>
            </a:r>
          </a:p>
          <a:p>
            <a:pPr>
              <a:lnSpc>
                <a:spcPts val="5468"/>
              </a:lnSpc>
            </a:pPr>
            <a:r>
              <a:rPr lang="en-US" sz="3645">
                <a:solidFill>
                  <a:srgbClr val="D9D9D9"/>
                </a:solidFill>
                <a:latin typeface="Montserrat"/>
              </a:rPr>
              <a:t>This projections offer the following benefits to our clients:</a:t>
            </a:r>
          </a:p>
          <a:p>
            <a:pPr marL="787042" lvl="1" indent="-393521">
              <a:lnSpc>
                <a:spcPts val="5468"/>
              </a:lnSpc>
              <a:buFont typeface="Arial"/>
              <a:buChar char="•"/>
            </a:pPr>
            <a:r>
              <a:rPr lang="en-US" sz="3645">
                <a:solidFill>
                  <a:srgbClr val="D9D9D9"/>
                </a:solidFill>
                <a:latin typeface="Montserrat"/>
              </a:rPr>
              <a:t>Attract Investors</a:t>
            </a:r>
          </a:p>
          <a:p>
            <a:pPr marL="787042" lvl="1" indent="-393521">
              <a:lnSpc>
                <a:spcPts val="5468"/>
              </a:lnSpc>
              <a:buFont typeface="Arial"/>
              <a:buChar char="•"/>
            </a:pPr>
            <a:r>
              <a:rPr lang="en-US" sz="3645">
                <a:solidFill>
                  <a:srgbClr val="D9D9D9"/>
                </a:solidFill>
                <a:latin typeface="Montserrat"/>
              </a:rPr>
              <a:t>Define the company or project viability</a:t>
            </a:r>
          </a:p>
          <a:p>
            <a:pPr marL="787042" lvl="1" indent="-393521">
              <a:lnSpc>
                <a:spcPts val="5468"/>
              </a:lnSpc>
              <a:buFont typeface="Arial"/>
              <a:buChar char="•"/>
            </a:pPr>
            <a:r>
              <a:rPr lang="en-US" sz="3645">
                <a:solidFill>
                  <a:srgbClr val="D9D9D9"/>
                </a:solidFill>
                <a:latin typeface="Montserrat"/>
              </a:rPr>
              <a:t>Plan for expenditure</a:t>
            </a:r>
          </a:p>
          <a:p>
            <a:pPr marL="787042" lvl="1" indent="-393521">
              <a:lnSpc>
                <a:spcPts val="5468"/>
              </a:lnSpc>
              <a:buFont typeface="Arial"/>
              <a:buChar char="•"/>
            </a:pPr>
            <a:r>
              <a:rPr lang="en-US" sz="3645">
                <a:solidFill>
                  <a:srgbClr val="D9D9D9"/>
                </a:solidFill>
                <a:latin typeface="Montserrat"/>
              </a:rPr>
              <a:t>Reduce financial risks</a:t>
            </a:r>
          </a:p>
          <a:p>
            <a:pPr marL="787042" lvl="1" indent="-393521" algn="l">
              <a:lnSpc>
                <a:spcPts val="5468"/>
              </a:lnSpc>
              <a:buFont typeface="Arial"/>
              <a:buChar char="•"/>
            </a:pPr>
            <a:r>
              <a:rPr lang="en-US" sz="3645">
                <a:solidFill>
                  <a:srgbClr val="D9D9D9"/>
                </a:solidFill>
                <a:latin typeface="Montserrat"/>
              </a:rPr>
              <a:t>Assess and improve a firm's performance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41" b="13825"/>
          <a:stretch>
            <a:fillRect/>
          </a:stretch>
        </p:blipFill>
        <p:spPr>
          <a:xfrm>
            <a:off x="0" y="88128"/>
            <a:ext cx="18288000" cy="10110745"/>
          </a:xfrm>
          <a:prstGeom prst="rect">
            <a:avLst/>
          </a:prstGeom>
        </p:spPr>
      </p:pic>
      <p:sp>
        <p:nvSpPr>
          <p:cNvPr id="3" name="TextBox 3"/>
          <p:cNvSpPr txBox="1"/>
          <p:nvPr/>
        </p:nvSpPr>
        <p:spPr>
          <a:xfrm>
            <a:off x="2099361" y="1028700"/>
            <a:ext cx="14084886" cy="1219200"/>
          </a:xfrm>
          <a:prstGeom prst="rect">
            <a:avLst/>
          </a:prstGeom>
        </p:spPr>
        <p:txBody>
          <a:bodyPr lIns="0" tIns="0" rIns="0" bIns="0" rtlCol="0" anchor="t">
            <a:spAutoFit/>
          </a:bodyPr>
          <a:lstStyle/>
          <a:p>
            <a:pPr marL="0" lvl="0" indent="0">
              <a:lnSpc>
                <a:spcPts val="9600"/>
              </a:lnSpc>
              <a:spcBef>
                <a:spcPct val="0"/>
              </a:spcBef>
            </a:pPr>
            <a:r>
              <a:rPr lang="en-US" sz="8000">
                <a:solidFill>
                  <a:srgbClr val="D9D9D9"/>
                </a:solidFill>
                <a:latin typeface="Montserrat"/>
              </a:rPr>
              <a:t>Financial Modelling</a:t>
            </a:r>
          </a:p>
        </p:txBody>
      </p:sp>
      <p:sp>
        <p:nvSpPr>
          <p:cNvPr id="4" name="TextBox 4"/>
          <p:cNvSpPr txBox="1"/>
          <p:nvPr/>
        </p:nvSpPr>
        <p:spPr>
          <a:xfrm>
            <a:off x="2094970" y="2776124"/>
            <a:ext cx="14089277" cy="7002781"/>
          </a:xfrm>
          <a:prstGeom prst="rect">
            <a:avLst/>
          </a:prstGeom>
        </p:spPr>
        <p:txBody>
          <a:bodyPr lIns="0" tIns="0" rIns="0" bIns="0" rtlCol="0" anchor="t">
            <a:spAutoFit/>
          </a:bodyPr>
          <a:lstStyle/>
          <a:p>
            <a:pPr marL="0" lvl="0" indent="0" algn="l">
              <a:lnSpc>
                <a:spcPts val="5099"/>
              </a:lnSpc>
              <a:spcBef>
                <a:spcPct val="0"/>
              </a:spcBef>
            </a:pPr>
            <a:r>
              <a:rPr lang="en-US" sz="3399">
                <a:solidFill>
                  <a:srgbClr val="D9D9D9"/>
                </a:solidFill>
                <a:latin typeface="Montserrat"/>
              </a:rPr>
              <a:t>Th</a:t>
            </a:r>
            <a:r>
              <a:rPr lang="en-US" sz="3399" u="none">
                <a:solidFill>
                  <a:srgbClr val="D9D9D9"/>
                </a:solidFill>
                <a:latin typeface="Montserrat"/>
              </a:rPr>
              <a:t>rough the implementation of financial models, we create a speculative representation or model of a project/company's financial situation and use it to visualize it's current financial position and predict future cash flows. We use accounting data, financial data, and business metrics to create such models. Our model assumptions are based on true or historical data.</a:t>
            </a:r>
          </a:p>
          <a:p>
            <a:pPr marL="0" lvl="0" indent="0" algn="l">
              <a:lnSpc>
                <a:spcPts val="5099"/>
              </a:lnSpc>
              <a:spcBef>
                <a:spcPct val="0"/>
              </a:spcBef>
            </a:pPr>
            <a:r>
              <a:rPr lang="en-US" sz="3399" u="none">
                <a:solidFill>
                  <a:srgbClr val="D9D9D9"/>
                </a:solidFill>
                <a:latin typeface="Montserrat"/>
              </a:rPr>
              <a:t>Models employed include:</a:t>
            </a:r>
          </a:p>
          <a:p>
            <a:pPr marL="734056" lvl="1" indent="-367028" algn="l">
              <a:lnSpc>
                <a:spcPts val="5099"/>
              </a:lnSpc>
              <a:spcBef>
                <a:spcPct val="0"/>
              </a:spcBef>
              <a:buFont typeface="Arial"/>
              <a:buChar char="•"/>
            </a:pPr>
            <a:r>
              <a:rPr lang="en-US" sz="3399" u="none">
                <a:solidFill>
                  <a:srgbClr val="D9D9D9"/>
                </a:solidFill>
                <a:latin typeface="Montserrat"/>
              </a:rPr>
              <a:t>Discounted Cash Flow(DCF) based on the NPV</a:t>
            </a:r>
          </a:p>
          <a:p>
            <a:pPr marL="734056" lvl="1" indent="-367028" algn="l">
              <a:lnSpc>
                <a:spcPts val="5099"/>
              </a:lnSpc>
              <a:spcBef>
                <a:spcPct val="0"/>
              </a:spcBef>
              <a:buFont typeface="Arial"/>
              <a:buChar char="•"/>
            </a:pPr>
            <a:r>
              <a:rPr lang="en-US" sz="3399" u="none">
                <a:solidFill>
                  <a:srgbClr val="D9D9D9"/>
                </a:solidFill>
                <a:latin typeface="Montserrat"/>
              </a:rPr>
              <a:t>Sensitivity Analysis</a:t>
            </a:r>
          </a:p>
          <a:p>
            <a:pPr marL="734056" lvl="1" indent="-367028" algn="l">
              <a:lnSpc>
                <a:spcPts val="5099"/>
              </a:lnSpc>
              <a:spcBef>
                <a:spcPct val="0"/>
              </a:spcBef>
              <a:buFont typeface="Arial"/>
              <a:buChar char="•"/>
            </a:pPr>
            <a:r>
              <a:rPr lang="en-US" sz="3399" u="none">
                <a:solidFill>
                  <a:srgbClr val="D9D9D9"/>
                </a:solidFill>
                <a:latin typeface="Montserrat"/>
              </a:rPr>
              <a:t>Three Statement Models</a:t>
            </a:r>
          </a:p>
          <a:p>
            <a:pPr marL="0" lvl="0" indent="0" algn="l">
              <a:lnSpc>
                <a:spcPts val="5249"/>
              </a:lnSpc>
              <a:spcBef>
                <a:spcPct val="0"/>
              </a:spcBef>
            </a:pPr>
            <a:endParaRPr lang="en-US" sz="3399" u="none">
              <a:solidFill>
                <a:srgbClr val="D9D9D9"/>
              </a:solidFill>
              <a:latin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8000" cy="10287000"/>
          </a:xfrm>
          <a:prstGeom prst="rect">
            <a:avLst/>
          </a:prstGeom>
        </p:spPr>
      </p:pic>
      <p:sp>
        <p:nvSpPr>
          <p:cNvPr id="3" name="TextBox 3"/>
          <p:cNvSpPr txBox="1"/>
          <p:nvPr/>
        </p:nvSpPr>
        <p:spPr>
          <a:xfrm>
            <a:off x="2099361" y="1280968"/>
            <a:ext cx="14084886" cy="1200150"/>
          </a:xfrm>
          <a:prstGeom prst="rect">
            <a:avLst/>
          </a:prstGeom>
        </p:spPr>
        <p:txBody>
          <a:bodyPr lIns="0" tIns="0" rIns="0" bIns="0" rtlCol="0" anchor="t">
            <a:spAutoFit/>
          </a:bodyPr>
          <a:lstStyle/>
          <a:p>
            <a:pPr marL="0" lvl="0" indent="0">
              <a:lnSpc>
                <a:spcPts val="9479"/>
              </a:lnSpc>
              <a:spcBef>
                <a:spcPct val="0"/>
              </a:spcBef>
            </a:pPr>
            <a:r>
              <a:rPr lang="en-US" sz="7899">
                <a:solidFill>
                  <a:srgbClr val="D9D9D9"/>
                </a:solidFill>
                <a:latin typeface="Montserrat"/>
              </a:rPr>
              <a:t>Financial Accounting</a:t>
            </a:r>
          </a:p>
        </p:txBody>
      </p:sp>
      <p:sp>
        <p:nvSpPr>
          <p:cNvPr id="4" name="TextBox 4"/>
          <p:cNvSpPr txBox="1"/>
          <p:nvPr/>
        </p:nvSpPr>
        <p:spPr>
          <a:xfrm>
            <a:off x="2094970" y="3041596"/>
            <a:ext cx="14089277" cy="6347461"/>
          </a:xfrm>
          <a:prstGeom prst="rect">
            <a:avLst/>
          </a:prstGeom>
        </p:spPr>
        <p:txBody>
          <a:bodyPr lIns="0" tIns="0" rIns="0" bIns="0" rtlCol="0" anchor="t">
            <a:spAutoFit/>
          </a:bodyPr>
          <a:lstStyle/>
          <a:p>
            <a:pPr>
              <a:lnSpc>
                <a:spcPts val="5099"/>
              </a:lnSpc>
            </a:pPr>
            <a:r>
              <a:rPr lang="en-US" sz="3399">
                <a:solidFill>
                  <a:srgbClr val="D9D9D9"/>
                </a:solidFill>
                <a:latin typeface="Montserrat"/>
              </a:rPr>
              <a:t>Our Services Include:</a:t>
            </a:r>
          </a:p>
          <a:p>
            <a:pPr marL="734056" lvl="1" indent="-367028">
              <a:lnSpc>
                <a:spcPts val="5099"/>
              </a:lnSpc>
              <a:buFont typeface="Arial"/>
              <a:buChar char="•"/>
            </a:pPr>
            <a:r>
              <a:rPr lang="en-US" sz="3399">
                <a:solidFill>
                  <a:srgbClr val="D9D9D9"/>
                </a:solidFill>
                <a:latin typeface="Montserrat"/>
              </a:rPr>
              <a:t>Analyzing financial records and transactions.</a:t>
            </a:r>
          </a:p>
          <a:p>
            <a:pPr marL="734056" lvl="1" indent="-367028">
              <a:lnSpc>
                <a:spcPts val="5099"/>
              </a:lnSpc>
              <a:buFont typeface="Arial"/>
              <a:buChar char="•"/>
            </a:pPr>
            <a:r>
              <a:rPr lang="en-US" sz="3399">
                <a:solidFill>
                  <a:srgbClr val="D9D9D9"/>
                </a:solidFill>
                <a:latin typeface="Montserrat"/>
              </a:rPr>
              <a:t>Preparing monthly, quarterly, and annual reports.</a:t>
            </a:r>
          </a:p>
          <a:p>
            <a:pPr marL="734056" lvl="1" indent="-367028">
              <a:lnSpc>
                <a:spcPts val="5099"/>
              </a:lnSpc>
              <a:buFont typeface="Arial"/>
              <a:buChar char="•"/>
            </a:pPr>
            <a:r>
              <a:rPr lang="en-US" sz="3399">
                <a:solidFill>
                  <a:srgbClr val="D9D9D9"/>
                </a:solidFill>
                <a:latin typeface="Montserrat"/>
              </a:rPr>
              <a:t>Reporting Accounting errors and inconsistencies to management.</a:t>
            </a:r>
          </a:p>
          <a:p>
            <a:pPr marL="734056" lvl="1" indent="-367028">
              <a:lnSpc>
                <a:spcPts val="5099"/>
              </a:lnSpc>
              <a:buFont typeface="Arial"/>
              <a:buChar char="•"/>
            </a:pPr>
            <a:r>
              <a:rPr lang="en-US" sz="3399">
                <a:solidFill>
                  <a:srgbClr val="D9D9D9"/>
                </a:solidFill>
                <a:latin typeface="Montserrat"/>
              </a:rPr>
              <a:t>Oversee tax compliance.</a:t>
            </a:r>
          </a:p>
          <a:p>
            <a:pPr marL="734056" lvl="1" indent="-367028">
              <a:lnSpc>
                <a:spcPts val="5099"/>
              </a:lnSpc>
              <a:buFont typeface="Arial"/>
              <a:buChar char="•"/>
            </a:pPr>
            <a:r>
              <a:rPr lang="en-US" sz="3399">
                <a:solidFill>
                  <a:srgbClr val="D9D9D9"/>
                </a:solidFill>
                <a:latin typeface="Montserrat"/>
              </a:rPr>
              <a:t>Performing Internal &amp; External Audits</a:t>
            </a:r>
          </a:p>
          <a:p>
            <a:pPr marL="734056" lvl="1" indent="-367028">
              <a:lnSpc>
                <a:spcPts val="5099"/>
              </a:lnSpc>
              <a:buFont typeface="Arial"/>
              <a:buChar char="•"/>
            </a:pPr>
            <a:r>
              <a:rPr lang="en-US" sz="3399">
                <a:solidFill>
                  <a:srgbClr val="D9D9D9"/>
                </a:solidFill>
                <a:latin typeface="Montserrat"/>
              </a:rPr>
              <a:t>Ensuring recent accounting policies, practices, and regulations are followed.</a:t>
            </a:r>
          </a:p>
          <a:p>
            <a:pPr marL="734056" lvl="1" indent="-367028" algn="l">
              <a:lnSpc>
                <a:spcPts val="5099"/>
              </a:lnSpc>
              <a:buFont typeface="Arial"/>
              <a:buChar char="•"/>
            </a:pPr>
            <a:r>
              <a:rPr lang="en-US" sz="3399">
                <a:solidFill>
                  <a:srgbClr val="D9D9D9"/>
                </a:solidFill>
                <a:latin typeface="Montserrat"/>
              </a:rPr>
              <a:t>Prepare financial statements for account reconcilliations.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746" b="7746"/>
          <a:stretch>
            <a:fillRect/>
          </a:stretch>
        </p:blipFill>
        <p:spPr>
          <a:xfrm>
            <a:off x="0" y="0"/>
            <a:ext cx="18288000" cy="10287000"/>
          </a:xfrm>
          <a:prstGeom prst="rect">
            <a:avLst/>
          </a:prstGeom>
        </p:spPr>
      </p:pic>
      <p:sp>
        <p:nvSpPr>
          <p:cNvPr id="3" name="TextBox 3"/>
          <p:cNvSpPr txBox="1"/>
          <p:nvPr/>
        </p:nvSpPr>
        <p:spPr>
          <a:xfrm>
            <a:off x="2643503" y="419100"/>
            <a:ext cx="5270895" cy="1219200"/>
          </a:xfrm>
          <a:prstGeom prst="rect">
            <a:avLst/>
          </a:prstGeom>
        </p:spPr>
        <p:txBody>
          <a:bodyPr lIns="0" tIns="0" rIns="0" bIns="0" rtlCol="0" anchor="t">
            <a:spAutoFit/>
          </a:bodyPr>
          <a:lstStyle/>
          <a:p>
            <a:pPr marL="0" lvl="0" indent="0" algn="l">
              <a:lnSpc>
                <a:spcPts val="9600"/>
              </a:lnSpc>
              <a:spcBef>
                <a:spcPct val="0"/>
              </a:spcBef>
            </a:pPr>
            <a:r>
              <a:rPr lang="en-US" sz="8000">
                <a:solidFill>
                  <a:srgbClr val="D9D9D9"/>
                </a:solidFill>
                <a:latin typeface="Montserrat"/>
              </a:rPr>
              <a:t>Contents</a:t>
            </a:r>
          </a:p>
        </p:txBody>
      </p:sp>
      <p:sp>
        <p:nvSpPr>
          <p:cNvPr id="4" name="TextBox 4"/>
          <p:cNvSpPr txBox="1"/>
          <p:nvPr/>
        </p:nvSpPr>
        <p:spPr>
          <a:xfrm>
            <a:off x="2643503" y="2072351"/>
            <a:ext cx="8889343" cy="6297930"/>
          </a:xfrm>
          <a:prstGeom prst="rect">
            <a:avLst/>
          </a:prstGeom>
        </p:spPr>
        <p:txBody>
          <a:bodyPr lIns="0" tIns="0" rIns="0" bIns="0" rtlCol="0" anchor="t">
            <a:spAutoFit/>
          </a:bodyPr>
          <a:lstStyle/>
          <a:p>
            <a:pPr marL="906780" lvl="1" indent="-453390">
              <a:lnSpc>
                <a:spcPts val="8400"/>
              </a:lnSpc>
              <a:buFont typeface="Arial"/>
              <a:buChar char="•"/>
            </a:pPr>
            <a:r>
              <a:rPr lang="en-US" sz="4200">
                <a:solidFill>
                  <a:srgbClr val="FFFFFF"/>
                </a:solidFill>
                <a:latin typeface="Montserrat"/>
              </a:rPr>
              <a:t>Introduction</a:t>
            </a:r>
          </a:p>
          <a:p>
            <a:pPr marL="906780" lvl="1" indent="-453390">
              <a:lnSpc>
                <a:spcPts val="8400"/>
              </a:lnSpc>
              <a:buFont typeface="Arial"/>
              <a:buChar char="•"/>
            </a:pPr>
            <a:r>
              <a:rPr lang="en-US" sz="4200">
                <a:solidFill>
                  <a:srgbClr val="FFFFFF"/>
                </a:solidFill>
                <a:latin typeface="Montserrat"/>
              </a:rPr>
              <a:t>Our Motto, Mission, &amp; Vision </a:t>
            </a:r>
          </a:p>
          <a:p>
            <a:pPr marL="906780" lvl="1" indent="-453390">
              <a:lnSpc>
                <a:spcPts val="8400"/>
              </a:lnSpc>
              <a:buFont typeface="Arial"/>
              <a:buChar char="•"/>
            </a:pPr>
            <a:r>
              <a:rPr lang="en-US" sz="4200">
                <a:solidFill>
                  <a:srgbClr val="FFFFFF"/>
                </a:solidFill>
                <a:latin typeface="Montserrat"/>
              </a:rPr>
              <a:t>Our Staff</a:t>
            </a:r>
          </a:p>
          <a:p>
            <a:pPr marL="906780" lvl="1" indent="-453390">
              <a:lnSpc>
                <a:spcPts val="8400"/>
              </a:lnSpc>
              <a:buFont typeface="Arial"/>
              <a:buChar char="•"/>
            </a:pPr>
            <a:r>
              <a:rPr lang="en-US" sz="4200">
                <a:solidFill>
                  <a:srgbClr val="FFFFFF"/>
                </a:solidFill>
                <a:latin typeface="Montserrat"/>
              </a:rPr>
              <a:t>Our Services</a:t>
            </a:r>
          </a:p>
          <a:p>
            <a:pPr marL="906780" lvl="1" indent="-453390">
              <a:lnSpc>
                <a:spcPts val="8400"/>
              </a:lnSpc>
              <a:buFont typeface="Arial"/>
              <a:buChar char="•"/>
            </a:pPr>
            <a:r>
              <a:rPr lang="en-US" sz="4200">
                <a:solidFill>
                  <a:srgbClr val="FFFFFF"/>
                </a:solidFill>
                <a:latin typeface="Montserrat"/>
              </a:rPr>
              <a:t>Why Us</a:t>
            </a:r>
          </a:p>
          <a:p>
            <a:pPr marL="906780" lvl="1" indent="-453390" algn="l">
              <a:lnSpc>
                <a:spcPts val="8400"/>
              </a:lnSpc>
              <a:buFont typeface="Arial"/>
              <a:buChar char="•"/>
            </a:pPr>
            <a:r>
              <a:rPr lang="en-US" sz="4200">
                <a:solidFill>
                  <a:srgbClr val="FFFFFF"/>
                </a:solidFill>
                <a:latin typeface="Montserrat"/>
              </a:rPr>
              <a:t>Contant Us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8000" cy="10287000"/>
          </a:xfrm>
          <a:prstGeom prst="rect">
            <a:avLst/>
          </a:prstGeom>
        </p:spPr>
      </p:pic>
      <p:sp>
        <p:nvSpPr>
          <p:cNvPr id="3" name="TextBox 3"/>
          <p:cNvSpPr txBox="1"/>
          <p:nvPr/>
        </p:nvSpPr>
        <p:spPr>
          <a:xfrm>
            <a:off x="1028700" y="2493645"/>
            <a:ext cx="16230600" cy="6347461"/>
          </a:xfrm>
          <a:prstGeom prst="rect">
            <a:avLst/>
          </a:prstGeom>
        </p:spPr>
        <p:txBody>
          <a:bodyPr lIns="0" tIns="0" rIns="0" bIns="0" rtlCol="0" anchor="t">
            <a:spAutoFit/>
          </a:bodyPr>
          <a:lstStyle/>
          <a:p>
            <a:pPr>
              <a:lnSpc>
                <a:spcPts val="5099"/>
              </a:lnSpc>
            </a:pPr>
            <a:r>
              <a:rPr lang="en-US" sz="3399" dirty="0">
                <a:solidFill>
                  <a:srgbClr val="D9D9D9"/>
                </a:solidFill>
                <a:latin typeface="Montserrat"/>
              </a:rPr>
              <a:t>Novel Business Consultants (NBC) was founded 11 years a go by two co-founders. The company was incorporated in 2011 and is now registered as NBC Limited Liability Partnership (LLP). The company operates as a partnership managed by the two co-founders.  Mr. Kenneth </a:t>
            </a:r>
            <a:r>
              <a:rPr lang="en-US" sz="3399" dirty="0" err="1">
                <a:solidFill>
                  <a:srgbClr val="D9D9D9"/>
                </a:solidFill>
                <a:latin typeface="Montserrat"/>
              </a:rPr>
              <a:t>Kibugi</a:t>
            </a:r>
            <a:r>
              <a:rPr lang="en-US" sz="3399" dirty="0">
                <a:solidFill>
                  <a:srgbClr val="D9D9D9"/>
                </a:solidFill>
                <a:latin typeface="Montserrat"/>
              </a:rPr>
              <a:t> </a:t>
            </a:r>
            <a:r>
              <a:rPr lang="en-US" sz="3399" dirty="0" err="1">
                <a:solidFill>
                  <a:srgbClr val="D9D9D9"/>
                </a:solidFill>
                <a:latin typeface="Montserrat"/>
              </a:rPr>
              <a:t>Kinuthia</a:t>
            </a:r>
            <a:r>
              <a:rPr lang="en-US" sz="3399" dirty="0">
                <a:solidFill>
                  <a:srgbClr val="D9D9D9"/>
                </a:solidFill>
                <a:latin typeface="Montserrat"/>
              </a:rPr>
              <a:t> is the Lead Consultant and Mrs. Anne Waiyego is the Managing Partner. The Company offers several consultancy services such as Project Management, Financial Services, Business  Advisory, Human Resource, Business Advisory, Training and Development, Information Technology, and Research &amp; Development</a:t>
            </a:r>
          </a:p>
          <a:p>
            <a:pPr marL="0" lvl="0" indent="0" algn="l">
              <a:lnSpc>
                <a:spcPts val="5099"/>
              </a:lnSpc>
              <a:spcBef>
                <a:spcPct val="0"/>
              </a:spcBef>
            </a:pPr>
            <a:endParaRPr lang="en-US" sz="3399" dirty="0">
              <a:solidFill>
                <a:srgbClr val="D9D9D9"/>
              </a:solidFill>
              <a:latin typeface="Montserrat"/>
            </a:endParaRPr>
          </a:p>
        </p:txBody>
      </p:sp>
      <p:sp>
        <p:nvSpPr>
          <p:cNvPr id="4" name="TextBox 4"/>
          <p:cNvSpPr txBox="1"/>
          <p:nvPr/>
        </p:nvSpPr>
        <p:spPr>
          <a:xfrm>
            <a:off x="1028700" y="419100"/>
            <a:ext cx="14084886" cy="1219200"/>
          </a:xfrm>
          <a:prstGeom prst="rect">
            <a:avLst/>
          </a:prstGeom>
        </p:spPr>
        <p:txBody>
          <a:bodyPr lIns="0" tIns="0" rIns="0" bIns="0" rtlCol="0" anchor="t">
            <a:spAutoFit/>
          </a:bodyPr>
          <a:lstStyle/>
          <a:p>
            <a:pPr marL="0" lvl="0" indent="0">
              <a:lnSpc>
                <a:spcPts val="9600"/>
              </a:lnSpc>
              <a:spcBef>
                <a:spcPct val="0"/>
              </a:spcBef>
            </a:pPr>
            <a:r>
              <a:rPr lang="en-US" sz="8000">
                <a:solidFill>
                  <a:srgbClr val="D9D9D9"/>
                </a:solidFill>
                <a:latin typeface="Montserrat"/>
              </a:rPr>
              <a:t>Introduction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8242"/>
            <a:ext cx="9372097" cy="10228758"/>
            <a:chOff x="0" y="0"/>
            <a:chExt cx="12496130" cy="13638345"/>
          </a:xfrm>
        </p:grpSpPr>
        <p:pic>
          <p:nvPicPr>
            <p:cNvPr id="3" name="Picture 3"/>
            <p:cNvPicPr>
              <a:picLocks noChangeAspect="1"/>
            </p:cNvPicPr>
            <p:nvPr/>
          </p:nvPicPr>
          <p:blipFill>
            <a:blip r:embed="rId2"/>
            <a:srcRect l="15010" r="23829"/>
            <a:stretch>
              <a:fillRect/>
            </a:stretch>
          </p:blipFill>
          <p:spPr>
            <a:xfrm>
              <a:off x="0" y="0"/>
              <a:ext cx="12496130" cy="13638345"/>
            </a:xfrm>
            <a:prstGeom prst="rect">
              <a:avLst/>
            </a:prstGeom>
          </p:spPr>
        </p:pic>
      </p:grpSp>
      <p:pic>
        <p:nvPicPr>
          <p:cNvPr id="4" name="Picture 4"/>
          <p:cNvPicPr>
            <a:picLocks noChangeAspect="1"/>
          </p:cNvPicPr>
          <p:nvPr/>
        </p:nvPicPr>
        <p:blipFill>
          <a:blip r:embed="rId3"/>
          <a:srcRect l="14479" r="27721"/>
          <a:stretch>
            <a:fillRect/>
          </a:stretch>
        </p:blipFill>
        <p:spPr>
          <a:xfrm>
            <a:off x="9372097" y="0"/>
            <a:ext cx="8915903" cy="10287000"/>
          </a:xfrm>
          <a:prstGeom prst="rect">
            <a:avLst/>
          </a:prstGeom>
        </p:spPr>
      </p:pic>
      <p:sp>
        <p:nvSpPr>
          <p:cNvPr id="5" name="TextBox 5"/>
          <p:cNvSpPr txBox="1"/>
          <p:nvPr/>
        </p:nvSpPr>
        <p:spPr>
          <a:xfrm>
            <a:off x="10851880" y="5067846"/>
            <a:ext cx="5532090" cy="1321881"/>
          </a:xfrm>
          <a:prstGeom prst="rect">
            <a:avLst/>
          </a:prstGeom>
        </p:spPr>
        <p:txBody>
          <a:bodyPr lIns="0" tIns="0" rIns="0" bIns="0" rtlCol="0" anchor="t">
            <a:spAutoFit/>
          </a:bodyPr>
          <a:lstStyle/>
          <a:p>
            <a:pPr marL="0" lvl="0" indent="0" algn="l">
              <a:lnSpc>
                <a:spcPts val="5332"/>
              </a:lnSpc>
              <a:spcBef>
                <a:spcPct val="0"/>
              </a:spcBef>
            </a:pPr>
            <a:r>
              <a:rPr lang="en-US" sz="3554">
                <a:solidFill>
                  <a:srgbClr val="000000"/>
                </a:solidFill>
                <a:latin typeface="Montserrat"/>
              </a:rPr>
              <a:t>The Numero Uno of  the Consultancy industry.</a:t>
            </a:r>
          </a:p>
        </p:txBody>
      </p:sp>
      <p:sp>
        <p:nvSpPr>
          <p:cNvPr id="6" name="TextBox 6"/>
          <p:cNvSpPr txBox="1"/>
          <p:nvPr/>
        </p:nvSpPr>
        <p:spPr>
          <a:xfrm>
            <a:off x="10851880" y="1986089"/>
            <a:ext cx="5532090" cy="1219200"/>
          </a:xfrm>
          <a:prstGeom prst="rect">
            <a:avLst/>
          </a:prstGeom>
        </p:spPr>
        <p:txBody>
          <a:bodyPr lIns="0" tIns="0" rIns="0" bIns="0" rtlCol="0" anchor="t">
            <a:spAutoFit/>
          </a:bodyPr>
          <a:lstStyle/>
          <a:p>
            <a:pPr marL="0" lvl="0" indent="0" algn="l">
              <a:lnSpc>
                <a:spcPts val="9600"/>
              </a:lnSpc>
              <a:spcBef>
                <a:spcPct val="0"/>
              </a:spcBef>
            </a:pPr>
            <a:r>
              <a:rPr lang="en-US" sz="8000">
                <a:solidFill>
                  <a:srgbClr val="000000"/>
                </a:solidFill>
                <a:latin typeface="Montserrat"/>
              </a:rPr>
              <a:t>Our Motto</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857041" y="1996452"/>
            <a:ext cx="7433482" cy="6294095"/>
            <a:chOff x="0" y="0"/>
            <a:chExt cx="9911310" cy="8392127"/>
          </a:xfrm>
        </p:grpSpPr>
        <p:pic>
          <p:nvPicPr>
            <p:cNvPr id="3" name="Picture 3"/>
            <p:cNvPicPr>
              <a:picLocks noChangeAspect="1"/>
            </p:cNvPicPr>
            <p:nvPr/>
          </p:nvPicPr>
          <p:blipFill>
            <a:blip r:embed="rId2"/>
            <a:srcRect l="26987" r="26987"/>
            <a:stretch>
              <a:fillRect/>
            </a:stretch>
          </p:blipFill>
          <p:spPr>
            <a:xfrm>
              <a:off x="0" y="0"/>
              <a:ext cx="9911310" cy="8392127"/>
            </a:xfrm>
            <a:prstGeom prst="rect">
              <a:avLst/>
            </a:prstGeom>
          </p:spPr>
        </p:pic>
      </p:grpSp>
      <p:pic>
        <p:nvPicPr>
          <p:cNvPr id="4" name="Picture 4"/>
          <p:cNvPicPr>
            <a:picLocks noChangeAspect="1"/>
          </p:cNvPicPr>
          <p:nvPr/>
        </p:nvPicPr>
        <p:blipFill>
          <a:blip r:embed="rId3"/>
          <a:srcRect l="7177" r="31519"/>
          <a:stretch>
            <a:fillRect/>
          </a:stretch>
        </p:blipFill>
        <p:spPr>
          <a:xfrm>
            <a:off x="0" y="60948"/>
            <a:ext cx="9400478" cy="10226052"/>
          </a:xfrm>
          <a:prstGeom prst="rect">
            <a:avLst/>
          </a:prstGeom>
        </p:spPr>
      </p:pic>
      <p:pic>
        <p:nvPicPr>
          <p:cNvPr id="5" name="Picture 5"/>
          <p:cNvPicPr>
            <a:picLocks noChangeAspect="1"/>
          </p:cNvPicPr>
          <p:nvPr/>
        </p:nvPicPr>
        <p:blipFill>
          <a:blip r:embed="rId4"/>
          <a:srcRect l="9395" r="32591"/>
          <a:stretch>
            <a:fillRect/>
          </a:stretch>
        </p:blipFill>
        <p:spPr>
          <a:xfrm>
            <a:off x="9400478" y="60948"/>
            <a:ext cx="8887522" cy="10226052"/>
          </a:xfrm>
          <a:prstGeom prst="rect">
            <a:avLst/>
          </a:prstGeom>
        </p:spPr>
      </p:pic>
      <p:sp>
        <p:nvSpPr>
          <p:cNvPr id="6" name="TextBox 6"/>
          <p:cNvSpPr txBox="1"/>
          <p:nvPr/>
        </p:nvSpPr>
        <p:spPr>
          <a:xfrm>
            <a:off x="1934194" y="1996452"/>
            <a:ext cx="5532090" cy="971550"/>
          </a:xfrm>
          <a:prstGeom prst="rect">
            <a:avLst/>
          </a:prstGeom>
        </p:spPr>
        <p:txBody>
          <a:bodyPr lIns="0" tIns="0" rIns="0" bIns="0" rtlCol="0" anchor="t">
            <a:spAutoFit/>
          </a:bodyPr>
          <a:lstStyle/>
          <a:p>
            <a:pPr marL="0" lvl="0" indent="0" algn="l">
              <a:lnSpc>
                <a:spcPts val="7679"/>
              </a:lnSpc>
              <a:spcBef>
                <a:spcPct val="0"/>
              </a:spcBef>
            </a:pPr>
            <a:r>
              <a:rPr lang="en-US" sz="6399">
                <a:solidFill>
                  <a:srgbClr val="000000"/>
                </a:solidFill>
                <a:latin typeface="Montserrat"/>
              </a:rPr>
              <a:t>Our Mission</a:t>
            </a:r>
          </a:p>
        </p:txBody>
      </p:sp>
      <p:sp>
        <p:nvSpPr>
          <p:cNvPr id="7" name="TextBox 7"/>
          <p:cNvSpPr txBox="1"/>
          <p:nvPr/>
        </p:nvSpPr>
        <p:spPr>
          <a:xfrm>
            <a:off x="1303699" y="4442177"/>
            <a:ext cx="6162586" cy="4127946"/>
          </a:xfrm>
          <a:prstGeom prst="rect">
            <a:avLst/>
          </a:prstGeom>
        </p:spPr>
        <p:txBody>
          <a:bodyPr lIns="0" tIns="0" rIns="0" bIns="0" rtlCol="0" anchor="t">
            <a:spAutoFit/>
          </a:bodyPr>
          <a:lstStyle/>
          <a:p>
            <a:pPr marL="0" lvl="0" indent="0" algn="l">
              <a:lnSpc>
                <a:spcPts val="5482"/>
              </a:lnSpc>
              <a:spcBef>
                <a:spcPct val="0"/>
              </a:spcBef>
            </a:pPr>
            <a:r>
              <a:rPr lang="en-US" sz="3654">
                <a:solidFill>
                  <a:srgbClr val="000000"/>
                </a:solidFill>
                <a:latin typeface="Montserrat"/>
              </a:rPr>
              <a:t>To offer the most reliable business consultancy services to accelerate and promote business and economic growth in Africa.</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25" b="7825"/>
          <a:stretch>
            <a:fillRect/>
          </a:stretch>
        </p:blipFill>
        <p:spPr>
          <a:xfrm>
            <a:off x="0" y="0"/>
            <a:ext cx="18288000" cy="10287000"/>
          </a:xfrm>
          <a:prstGeom prst="rect">
            <a:avLst/>
          </a:prstGeom>
        </p:spPr>
      </p:pic>
      <p:sp>
        <p:nvSpPr>
          <p:cNvPr id="3" name="TextBox 3"/>
          <p:cNvSpPr txBox="1"/>
          <p:nvPr/>
        </p:nvSpPr>
        <p:spPr>
          <a:xfrm>
            <a:off x="1804351" y="2044916"/>
            <a:ext cx="9881840" cy="1266825"/>
          </a:xfrm>
          <a:prstGeom prst="rect">
            <a:avLst/>
          </a:prstGeom>
        </p:spPr>
        <p:txBody>
          <a:bodyPr lIns="0" tIns="0" rIns="0" bIns="0" rtlCol="0" anchor="t">
            <a:spAutoFit/>
          </a:bodyPr>
          <a:lstStyle/>
          <a:p>
            <a:pPr marL="0" lvl="0" indent="0" algn="l">
              <a:lnSpc>
                <a:spcPts val="10079"/>
              </a:lnSpc>
              <a:spcBef>
                <a:spcPct val="0"/>
              </a:spcBef>
            </a:pPr>
            <a:r>
              <a:rPr lang="en-US" sz="8399">
                <a:solidFill>
                  <a:srgbClr val="D9D9D9"/>
                </a:solidFill>
                <a:latin typeface="Montserrat"/>
              </a:rPr>
              <a:t>Company Vision</a:t>
            </a:r>
          </a:p>
        </p:txBody>
      </p:sp>
      <p:sp>
        <p:nvSpPr>
          <p:cNvPr id="4" name="TextBox 4"/>
          <p:cNvSpPr txBox="1"/>
          <p:nvPr/>
        </p:nvSpPr>
        <p:spPr>
          <a:xfrm>
            <a:off x="1613851" y="5029200"/>
            <a:ext cx="12454759" cy="1485261"/>
          </a:xfrm>
          <a:prstGeom prst="rect">
            <a:avLst/>
          </a:prstGeom>
        </p:spPr>
        <p:txBody>
          <a:bodyPr lIns="0" tIns="0" rIns="0" bIns="0" rtlCol="0" anchor="t">
            <a:spAutoFit/>
          </a:bodyPr>
          <a:lstStyle/>
          <a:p>
            <a:pPr marL="0" lvl="0" indent="0" algn="l">
              <a:lnSpc>
                <a:spcPts val="6025"/>
              </a:lnSpc>
              <a:spcBef>
                <a:spcPct val="0"/>
              </a:spcBef>
            </a:pPr>
            <a:r>
              <a:rPr lang="en-US" sz="4016">
                <a:solidFill>
                  <a:srgbClr val="D9D9D9"/>
                </a:solidFill>
                <a:latin typeface="Montserrat"/>
              </a:rPr>
              <a:t>To be the leading business consultancy company  in the country and Africa.</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5747" b="9336"/>
          <a:stretch>
            <a:fillRect/>
          </a:stretch>
        </p:blipFill>
        <p:spPr>
          <a:xfrm>
            <a:off x="0" y="0"/>
            <a:ext cx="18288000" cy="10287000"/>
          </a:xfrm>
          <a:prstGeom prst="rect">
            <a:avLst/>
          </a:prstGeom>
        </p:spPr>
      </p:pic>
      <p:sp>
        <p:nvSpPr>
          <p:cNvPr id="3" name="TextBox 3"/>
          <p:cNvSpPr txBox="1"/>
          <p:nvPr/>
        </p:nvSpPr>
        <p:spPr>
          <a:xfrm>
            <a:off x="2099361" y="1546440"/>
            <a:ext cx="14084886" cy="1219200"/>
          </a:xfrm>
          <a:prstGeom prst="rect">
            <a:avLst/>
          </a:prstGeom>
        </p:spPr>
        <p:txBody>
          <a:bodyPr lIns="0" tIns="0" rIns="0" bIns="0" rtlCol="0" anchor="t">
            <a:spAutoFit/>
          </a:bodyPr>
          <a:lstStyle/>
          <a:p>
            <a:pPr marL="0" lvl="0" indent="0">
              <a:lnSpc>
                <a:spcPts val="9600"/>
              </a:lnSpc>
              <a:spcBef>
                <a:spcPct val="0"/>
              </a:spcBef>
            </a:pPr>
            <a:r>
              <a:rPr lang="en-US" sz="8000">
                <a:solidFill>
                  <a:srgbClr val="D9D9D9"/>
                </a:solidFill>
                <a:latin typeface="Montserrat"/>
              </a:rPr>
              <a:t>Core Values</a:t>
            </a:r>
          </a:p>
        </p:txBody>
      </p:sp>
      <p:sp>
        <p:nvSpPr>
          <p:cNvPr id="4" name="TextBox 4"/>
          <p:cNvSpPr txBox="1"/>
          <p:nvPr/>
        </p:nvSpPr>
        <p:spPr>
          <a:xfrm>
            <a:off x="2099361" y="4008540"/>
            <a:ext cx="14089277" cy="4225292"/>
          </a:xfrm>
          <a:prstGeom prst="rect">
            <a:avLst/>
          </a:prstGeom>
        </p:spPr>
        <p:txBody>
          <a:bodyPr lIns="0" tIns="0" rIns="0" bIns="0" rtlCol="0" anchor="t">
            <a:spAutoFit/>
          </a:bodyPr>
          <a:lstStyle/>
          <a:p>
            <a:pPr marL="993130" lvl="1" indent="-496565">
              <a:lnSpc>
                <a:spcPts val="6899"/>
              </a:lnSpc>
              <a:buFont typeface="Arial"/>
              <a:buChar char="•"/>
            </a:pPr>
            <a:r>
              <a:rPr lang="en-US" sz="4599">
                <a:solidFill>
                  <a:srgbClr val="D9D9D9"/>
                </a:solidFill>
                <a:latin typeface="Montserrat"/>
              </a:rPr>
              <a:t>Qualified Experts in our Sectors</a:t>
            </a:r>
          </a:p>
          <a:p>
            <a:pPr marL="993130" lvl="1" indent="-496565">
              <a:lnSpc>
                <a:spcPts val="6899"/>
              </a:lnSpc>
              <a:buFont typeface="Arial"/>
              <a:buChar char="•"/>
            </a:pPr>
            <a:r>
              <a:rPr lang="en-US" sz="4599">
                <a:solidFill>
                  <a:srgbClr val="D9D9D9"/>
                </a:solidFill>
                <a:latin typeface="Montserrat"/>
              </a:rPr>
              <a:t>Complete Honesty</a:t>
            </a:r>
          </a:p>
          <a:p>
            <a:pPr marL="928361" lvl="1" indent="-464181">
              <a:lnSpc>
                <a:spcPts val="6449"/>
              </a:lnSpc>
              <a:buFont typeface="Arial"/>
              <a:buChar char="•"/>
            </a:pPr>
            <a:r>
              <a:rPr lang="en-US" sz="4299">
                <a:solidFill>
                  <a:srgbClr val="D9D9D9"/>
                </a:solidFill>
                <a:latin typeface="Montserrat"/>
              </a:rPr>
              <a:t>Reliability</a:t>
            </a:r>
          </a:p>
          <a:p>
            <a:pPr marL="993130" lvl="1" indent="-496565">
              <a:lnSpc>
                <a:spcPts val="6899"/>
              </a:lnSpc>
              <a:buFont typeface="Arial"/>
              <a:buChar char="•"/>
            </a:pPr>
            <a:r>
              <a:rPr lang="en-US" sz="4599">
                <a:solidFill>
                  <a:srgbClr val="D9D9D9"/>
                </a:solidFill>
                <a:latin typeface="Montserrat"/>
              </a:rPr>
              <a:t>Consistent Development</a:t>
            </a:r>
          </a:p>
          <a:p>
            <a:pPr marL="993130" lvl="1" indent="-496565" algn="l">
              <a:lnSpc>
                <a:spcPts val="6899"/>
              </a:lnSpc>
              <a:buFont typeface="Arial"/>
              <a:buChar char="•"/>
            </a:pPr>
            <a:r>
              <a:rPr lang="en-US" sz="4599">
                <a:solidFill>
                  <a:srgbClr val="D9D9D9"/>
                </a:solidFill>
                <a:latin typeface="Montserrat"/>
              </a:rPr>
              <a:t>Excellent Project Execution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88" t="11666" b="4117"/>
          <a:stretch>
            <a:fillRect/>
          </a:stretch>
        </p:blipFill>
        <p:spPr>
          <a:xfrm>
            <a:off x="0" y="0"/>
            <a:ext cx="18288000" cy="10287000"/>
          </a:xfrm>
          <a:prstGeom prst="rect">
            <a:avLst/>
          </a:prstGeom>
        </p:spPr>
      </p:pic>
      <p:sp>
        <p:nvSpPr>
          <p:cNvPr id="3" name="TextBox 3"/>
          <p:cNvSpPr txBox="1"/>
          <p:nvPr/>
        </p:nvSpPr>
        <p:spPr>
          <a:xfrm>
            <a:off x="2099361" y="1546440"/>
            <a:ext cx="14084886" cy="1219200"/>
          </a:xfrm>
          <a:prstGeom prst="rect">
            <a:avLst/>
          </a:prstGeom>
        </p:spPr>
        <p:txBody>
          <a:bodyPr lIns="0" tIns="0" rIns="0" bIns="0" rtlCol="0" anchor="t">
            <a:spAutoFit/>
          </a:bodyPr>
          <a:lstStyle/>
          <a:p>
            <a:pPr marL="0" lvl="0" indent="0">
              <a:lnSpc>
                <a:spcPts val="9600"/>
              </a:lnSpc>
              <a:spcBef>
                <a:spcPct val="0"/>
              </a:spcBef>
            </a:pPr>
            <a:r>
              <a:rPr lang="en-US" sz="8000" dirty="0">
                <a:solidFill>
                  <a:srgbClr val="FFFFFF"/>
                </a:solidFill>
                <a:latin typeface="Montserrat"/>
              </a:rPr>
              <a:t>Our Staff</a:t>
            </a:r>
          </a:p>
        </p:txBody>
      </p:sp>
      <p:sp>
        <p:nvSpPr>
          <p:cNvPr id="4" name="TextBox 4"/>
          <p:cNvSpPr txBox="1"/>
          <p:nvPr/>
        </p:nvSpPr>
        <p:spPr>
          <a:xfrm>
            <a:off x="1345466" y="3734848"/>
            <a:ext cx="14843173" cy="5563972"/>
          </a:xfrm>
          <a:prstGeom prst="rect">
            <a:avLst/>
          </a:prstGeom>
        </p:spPr>
        <p:txBody>
          <a:bodyPr lIns="0" tIns="0" rIns="0" bIns="0" rtlCol="0" anchor="t">
            <a:spAutoFit/>
          </a:bodyPr>
          <a:lstStyle/>
          <a:p>
            <a:pPr marL="909803" lvl="1" indent="-454902">
              <a:lnSpc>
                <a:spcPts val="6321"/>
              </a:lnSpc>
              <a:buFont typeface="Arial"/>
              <a:buChar char="•"/>
            </a:pPr>
            <a:r>
              <a:rPr lang="en-US" sz="4214" dirty="0">
                <a:solidFill>
                  <a:srgbClr val="FFFFFF"/>
                </a:solidFill>
                <a:latin typeface="Montserrat"/>
              </a:rPr>
              <a:t>Mrs. Anne Waiyego Munderu - C.E.O &amp; Managing Director</a:t>
            </a:r>
          </a:p>
          <a:p>
            <a:pPr marL="909803" lvl="1" indent="-454902">
              <a:lnSpc>
                <a:spcPts val="6321"/>
              </a:lnSpc>
              <a:buFont typeface="Arial"/>
              <a:buChar char="•"/>
            </a:pPr>
            <a:r>
              <a:rPr lang="en-US" sz="4214" dirty="0">
                <a:solidFill>
                  <a:srgbClr val="FFFFFF"/>
                </a:solidFill>
                <a:latin typeface="Montserrat"/>
              </a:rPr>
              <a:t>Mr. Kenneth </a:t>
            </a:r>
            <a:r>
              <a:rPr lang="en-US" sz="4214" dirty="0" err="1">
                <a:solidFill>
                  <a:srgbClr val="FFFFFF"/>
                </a:solidFill>
                <a:latin typeface="Montserrat"/>
              </a:rPr>
              <a:t>Kinuthia</a:t>
            </a:r>
            <a:r>
              <a:rPr lang="en-US" sz="4214" dirty="0">
                <a:solidFill>
                  <a:srgbClr val="FFFFFF"/>
                </a:solidFill>
                <a:latin typeface="Montserrat"/>
              </a:rPr>
              <a:t> </a:t>
            </a:r>
            <a:r>
              <a:rPr lang="en-US" sz="4214" dirty="0" err="1">
                <a:solidFill>
                  <a:srgbClr val="FFFFFF"/>
                </a:solidFill>
                <a:latin typeface="Montserrat"/>
              </a:rPr>
              <a:t>Kibugi</a:t>
            </a:r>
            <a:r>
              <a:rPr lang="en-US" sz="4214" dirty="0">
                <a:solidFill>
                  <a:srgbClr val="FFFFFF"/>
                </a:solidFill>
                <a:latin typeface="Montserrat"/>
              </a:rPr>
              <a:t> - Lead Consultant &amp; Project Manager.</a:t>
            </a:r>
          </a:p>
          <a:p>
            <a:pPr marL="909803" lvl="1" indent="-454902">
              <a:lnSpc>
                <a:spcPts val="6321"/>
              </a:lnSpc>
              <a:buFont typeface="Arial"/>
              <a:buChar char="•"/>
            </a:pPr>
            <a:r>
              <a:rPr lang="en-US" sz="4214" dirty="0">
                <a:solidFill>
                  <a:srgbClr val="FFFFFF"/>
                </a:solidFill>
                <a:latin typeface="Montserrat"/>
              </a:rPr>
              <a:t>Mr. Mark </a:t>
            </a:r>
            <a:r>
              <a:rPr lang="en-US" sz="4214" dirty="0" err="1">
                <a:solidFill>
                  <a:srgbClr val="FFFFFF"/>
                </a:solidFill>
                <a:latin typeface="Montserrat"/>
              </a:rPr>
              <a:t>Ndegwa</a:t>
            </a:r>
            <a:r>
              <a:rPr lang="en-US" sz="4214" dirty="0">
                <a:solidFill>
                  <a:srgbClr val="FFFFFF"/>
                </a:solidFill>
                <a:latin typeface="Montserrat"/>
              </a:rPr>
              <a:t> </a:t>
            </a:r>
            <a:r>
              <a:rPr lang="en-US" sz="4214" dirty="0" err="1">
                <a:solidFill>
                  <a:srgbClr val="FFFFFF"/>
                </a:solidFill>
                <a:latin typeface="Montserrat"/>
              </a:rPr>
              <a:t>Macharia</a:t>
            </a:r>
            <a:r>
              <a:rPr lang="en-US" sz="4214" dirty="0">
                <a:solidFill>
                  <a:srgbClr val="FFFFFF"/>
                </a:solidFill>
                <a:latin typeface="Montserrat"/>
              </a:rPr>
              <a:t> - Financial Engineer &amp; Web Developer.</a:t>
            </a:r>
          </a:p>
          <a:p>
            <a:pPr marL="909803" lvl="1" indent="-454902" algn="l">
              <a:lnSpc>
                <a:spcPts val="6321"/>
              </a:lnSpc>
              <a:buFont typeface="Arial"/>
              <a:buChar char="•"/>
            </a:pPr>
            <a:r>
              <a:rPr lang="en-US" sz="4214" dirty="0">
                <a:solidFill>
                  <a:srgbClr val="FFFFFF"/>
                </a:solidFill>
                <a:latin typeface="Montserrat"/>
              </a:rPr>
              <a:t>Mr. </a:t>
            </a:r>
            <a:r>
              <a:rPr lang="en-US" sz="4214" dirty="0" err="1">
                <a:solidFill>
                  <a:srgbClr val="FFFFFF"/>
                </a:solidFill>
                <a:latin typeface="Montserrat"/>
              </a:rPr>
              <a:t>Cassam</a:t>
            </a:r>
            <a:r>
              <a:rPr lang="en-US" sz="4214" dirty="0">
                <a:solidFill>
                  <a:srgbClr val="FFFFFF"/>
                </a:solidFill>
                <a:latin typeface="Montserrat"/>
              </a:rPr>
              <a:t> </a:t>
            </a:r>
            <a:r>
              <a:rPr lang="en-US" sz="4214" dirty="0" err="1">
                <a:solidFill>
                  <a:srgbClr val="FFFFFF"/>
                </a:solidFill>
                <a:latin typeface="Montserrat"/>
              </a:rPr>
              <a:t>Kimani</a:t>
            </a:r>
            <a:r>
              <a:rPr lang="en-US" sz="4214" dirty="0">
                <a:solidFill>
                  <a:srgbClr val="FFFFFF"/>
                </a:solidFill>
                <a:latin typeface="Montserrat"/>
              </a:rPr>
              <a:t> - Research Manager.</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9144000" cy="10287000"/>
            <a:chOff x="0" y="0"/>
            <a:chExt cx="12192000" cy="13716000"/>
          </a:xfrm>
        </p:grpSpPr>
        <p:pic>
          <p:nvPicPr>
            <p:cNvPr id="3" name="Picture 3"/>
            <p:cNvPicPr>
              <a:picLocks noChangeAspect="1"/>
            </p:cNvPicPr>
            <p:nvPr/>
          </p:nvPicPr>
          <p:blipFill>
            <a:blip r:embed="rId2"/>
            <a:srcRect l="32253" r="8469"/>
            <a:stretch>
              <a:fillRect/>
            </a:stretch>
          </p:blipFill>
          <p:spPr>
            <a:xfrm>
              <a:off x="0" y="0"/>
              <a:ext cx="12192000" cy="13716000"/>
            </a:xfrm>
            <a:prstGeom prst="rect">
              <a:avLst/>
            </a:prstGeom>
          </p:spPr>
        </p:pic>
      </p:grpSp>
      <p:pic>
        <p:nvPicPr>
          <p:cNvPr id="4" name="Picture 4"/>
          <p:cNvPicPr>
            <a:picLocks noChangeAspect="1"/>
          </p:cNvPicPr>
          <p:nvPr/>
        </p:nvPicPr>
        <p:blipFill>
          <a:blip r:embed="rId3"/>
          <a:srcRect l="43750" r="6250"/>
          <a:stretch>
            <a:fillRect/>
          </a:stretch>
        </p:blipFill>
        <p:spPr>
          <a:xfrm>
            <a:off x="9144000" y="0"/>
            <a:ext cx="9144000" cy="10287000"/>
          </a:xfrm>
          <a:prstGeom prst="rect">
            <a:avLst/>
          </a:prstGeom>
        </p:spPr>
      </p:pic>
      <p:sp>
        <p:nvSpPr>
          <p:cNvPr id="5" name="TextBox 5"/>
          <p:cNvSpPr txBox="1"/>
          <p:nvPr/>
        </p:nvSpPr>
        <p:spPr>
          <a:xfrm>
            <a:off x="9950069" y="4255148"/>
            <a:ext cx="6957155" cy="4211454"/>
          </a:xfrm>
          <a:prstGeom prst="rect">
            <a:avLst/>
          </a:prstGeom>
        </p:spPr>
        <p:txBody>
          <a:bodyPr lIns="0" tIns="0" rIns="0" bIns="0" rtlCol="0" anchor="t">
            <a:spAutoFit/>
          </a:bodyPr>
          <a:lstStyle/>
          <a:p>
            <a:pPr marL="801668" lvl="1" indent="-400834">
              <a:lnSpc>
                <a:spcPts val="5569"/>
              </a:lnSpc>
              <a:buFont typeface="Arial"/>
              <a:buChar char="•"/>
            </a:pPr>
            <a:r>
              <a:rPr lang="en-US" sz="3713">
                <a:solidFill>
                  <a:srgbClr val="D9D9D9"/>
                </a:solidFill>
                <a:latin typeface="Montserrat"/>
              </a:rPr>
              <a:t>Project Management</a:t>
            </a:r>
          </a:p>
          <a:p>
            <a:pPr marL="823259" lvl="1" indent="-411630">
              <a:lnSpc>
                <a:spcPts val="5719"/>
              </a:lnSpc>
              <a:buFont typeface="Arial"/>
              <a:buChar char="•"/>
            </a:pPr>
            <a:r>
              <a:rPr lang="en-US" sz="3813">
                <a:solidFill>
                  <a:srgbClr val="D9D9D9"/>
                </a:solidFill>
                <a:latin typeface="Montserrat"/>
              </a:rPr>
              <a:t>Financial Services</a:t>
            </a:r>
          </a:p>
          <a:p>
            <a:pPr marL="801668" lvl="1" indent="-400834">
              <a:lnSpc>
                <a:spcPts val="5569"/>
              </a:lnSpc>
              <a:buFont typeface="Arial"/>
              <a:buChar char="•"/>
            </a:pPr>
            <a:r>
              <a:rPr lang="en-US" sz="3713">
                <a:solidFill>
                  <a:srgbClr val="D9D9D9"/>
                </a:solidFill>
                <a:latin typeface="Montserrat"/>
              </a:rPr>
              <a:t>Business Advisory</a:t>
            </a:r>
          </a:p>
          <a:p>
            <a:pPr marL="801668" lvl="1" indent="-400834">
              <a:lnSpc>
                <a:spcPts val="5569"/>
              </a:lnSpc>
              <a:buFont typeface="Arial"/>
              <a:buChar char="•"/>
            </a:pPr>
            <a:r>
              <a:rPr lang="en-US" sz="3713">
                <a:solidFill>
                  <a:srgbClr val="D9D9D9"/>
                </a:solidFill>
                <a:latin typeface="Montserrat"/>
              </a:rPr>
              <a:t>Human Resources</a:t>
            </a:r>
          </a:p>
          <a:p>
            <a:pPr marL="801668" lvl="1" indent="-400834">
              <a:lnSpc>
                <a:spcPts val="5569"/>
              </a:lnSpc>
              <a:buFont typeface="Arial"/>
              <a:buChar char="•"/>
            </a:pPr>
            <a:r>
              <a:rPr lang="en-US" sz="3713">
                <a:solidFill>
                  <a:srgbClr val="D9D9D9"/>
                </a:solidFill>
                <a:latin typeface="Montserrat"/>
              </a:rPr>
              <a:t>Training &amp; Development</a:t>
            </a:r>
          </a:p>
          <a:p>
            <a:pPr marL="801668" lvl="1" indent="-400834" algn="l">
              <a:lnSpc>
                <a:spcPts val="5569"/>
              </a:lnSpc>
              <a:buFont typeface="Arial"/>
              <a:buChar char="•"/>
            </a:pPr>
            <a:r>
              <a:rPr lang="en-US" sz="3713">
                <a:solidFill>
                  <a:srgbClr val="D9D9D9"/>
                </a:solidFill>
                <a:latin typeface="Montserrat"/>
              </a:rPr>
              <a:t>Research &amp; Development</a:t>
            </a:r>
          </a:p>
        </p:txBody>
      </p:sp>
      <p:sp>
        <p:nvSpPr>
          <p:cNvPr id="6" name="TextBox 6"/>
          <p:cNvSpPr txBox="1"/>
          <p:nvPr/>
        </p:nvSpPr>
        <p:spPr>
          <a:xfrm>
            <a:off x="9950069" y="575296"/>
            <a:ext cx="5532090" cy="2362200"/>
          </a:xfrm>
          <a:prstGeom prst="rect">
            <a:avLst/>
          </a:prstGeom>
        </p:spPr>
        <p:txBody>
          <a:bodyPr lIns="0" tIns="0" rIns="0" bIns="0" rtlCol="0" anchor="t">
            <a:spAutoFit/>
          </a:bodyPr>
          <a:lstStyle/>
          <a:p>
            <a:pPr marL="0" lvl="0" indent="0" algn="l">
              <a:lnSpc>
                <a:spcPts val="9360"/>
              </a:lnSpc>
              <a:spcBef>
                <a:spcPct val="0"/>
              </a:spcBef>
            </a:pPr>
            <a:r>
              <a:rPr lang="en-US" sz="7800">
                <a:solidFill>
                  <a:srgbClr val="D9D9D9"/>
                </a:solidFill>
                <a:latin typeface="Montserrat"/>
              </a:rPr>
              <a:t>Our Services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109</TotalTime>
  <Words>560</Words>
  <Application>Microsoft Office PowerPoint</Application>
  <PresentationFormat>Custom</PresentationFormat>
  <Paragraphs>83</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Calibri</vt:lpstr>
      <vt:lpstr>Montserrat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Novel Business Consultants</dc:title>
  <cp:lastModifiedBy>Windows User</cp:lastModifiedBy>
  <cp:revision>2</cp:revision>
  <dcterms:created xsi:type="dcterms:W3CDTF">2006-08-16T00:00:00Z</dcterms:created>
  <dcterms:modified xsi:type="dcterms:W3CDTF">2022-05-08T16:43:38Z</dcterms:modified>
  <dc:identifier>DAFAAulC6kI</dc:identifier>
</cp:coreProperties>
</file>

<file path=docProps/thumbnail.jpeg>
</file>